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3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368C"/>
    <a:srgbClr val="952456"/>
    <a:srgbClr val="1A8EC1"/>
    <a:srgbClr val="F07E23"/>
    <a:srgbClr val="0D933A"/>
    <a:srgbClr val="0C3274"/>
    <a:srgbClr val="D231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0A4B4-544B-447B-922B-3C7EBDC43A47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9DD2E-F840-4C5D-9444-46595345A0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397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8711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7897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157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324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246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608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725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114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229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955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550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121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339" y="836712"/>
            <a:ext cx="3812216" cy="4793336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3107364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3" y="0"/>
            <a:ext cx="3107364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9" y="0"/>
            <a:ext cx="3107364" cy="548678"/>
          </a:xfrm>
          <a:prstGeom prst="rect">
            <a:avLst/>
          </a:prstGeom>
        </p:spPr>
      </p:pic>
      <p:cxnSp>
        <p:nvCxnSpPr>
          <p:cNvPr id="13" name="Rett linje 12"/>
          <p:cNvCxnSpPr/>
          <p:nvPr/>
        </p:nvCxnSpPr>
        <p:spPr>
          <a:xfrm>
            <a:off x="3491880" y="2132856"/>
            <a:ext cx="5652120" cy="0"/>
          </a:xfrm>
          <a:prstGeom prst="line">
            <a:avLst/>
          </a:prstGeom>
          <a:ln w="12700">
            <a:solidFill>
              <a:srgbClr val="7836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489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3107364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3" y="0"/>
            <a:ext cx="3107364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9" y="0"/>
            <a:ext cx="3107364" cy="54867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467544" y="511074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25.8 </a:t>
            </a:r>
            <a:r>
              <a:rPr lang="nb-NO" dirty="0"/>
              <a:t>Til venstre: Det originale spredningsdiagrammet for </a:t>
            </a:r>
            <a:r>
              <a:rPr lang="nb-NO" i="1" dirty="0"/>
              <a:t>y: </a:t>
            </a:r>
            <a:r>
              <a:rPr lang="nb-NO" dirty="0"/>
              <a:t>«</a:t>
            </a:r>
            <a:r>
              <a:rPr lang="nb-NO" dirty="0" smtClean="0"/>
              <a:t>score på </a:t>
            </a:r>
            <a:r>
              <a:rPr lang="nb-NO" dirty="0"/>
              <a:t>prøveeksamen» mot </a:t>
            </a:r>
            <a:r>
              <a:rPr lang="nb-NO" i="1" dirty="0"/>
              <a:t>x</a:t>
            </a:r>
            <a:r>
              <a:rPr lang="nb-NO" dirty="0"/>
              <a:t>: «score på kartleggingsprøve». Til høyre</a:t>
            </a:r>
            <a:r>
              <a:rPr lang="nb-NO" dirty="0" smtClean="0"/>
              <a:t>: Residualdiagrammet</a:t>
            </a:r>
            <a:r>
              <a:rPr lang="nb-NO" dirty="0"/>
              <a:t>, der vi ikke ser noe spesielt mønster. Det er </a:t>
            </a:r>
            <a:r>
              <a:rPr lang="nb-NO" dirty="0" smtClean="0"/>
              <a:t>derfor ikke </a:t>
            </a:r>
            <a:r>
              <a:rPr lang="nb-NO" dirty="0"/>
              <a:t>urimelig å anta at vi har </a:t>
            </a:r>
            <a:r>
              <a:rPr lang="nb-NO" dirty="0" err="1"/>
              <a:t>homoskedastisitet</a:t>
            </a:r>
            <a:r>
              <a:rPr lang="nb-NO" dirty="0"/>
              <a:t> og en lineær trend.</a:t>
            </a:r>
            <a:endParaRPr lang="nb-NO" baseline="-250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96" y="830725"/>
            <a:ext cx="6167208" cy="406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32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3107364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3" y="0"/>
            <a:ext cx="3107364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9" y="0"/>
            <a:ext cx="3107364" cy="54867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647564" y="558924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25.9 </a:t>
            </a:r>
            <a:r>
              <a:rPr lang="nb-NO" dirty="0"/>
              <a:t>QQ-plott for </a:t>
            </a:r>
            <a:r>
              <a:rPr lang="nb-NO" dirty="0" err="1" smtClean="0"/>
              <a:t>residualene</a:t>
            </a:r>
            <a:r>
              <a:rPr lang="nb-NO" dirty="0" smtClean="0"/>
              <a:t> viser </a:t>
            </a:r>
            <a:r>
              <a:rPr lang="nb-NO" dirty="0"/>
              <a:t>en tilnærmet rett linje</a:t>
            </a:r>
            <a:endParaRPr lang="nb-NO" baseline="-250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538" y="1692046"/>
            <a:ext cx="5416924" cy="267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89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3107364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3" y="0"/>
            <a:ext cx="3107364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9" y="0"/>
            <a:ext cx="3107364" cy="54867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91" y="908720"/>
            <a:ext cx="6508217" cy="4480985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899593" y="5805264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 dirty="0"/>
              <a:t>Figur </a:t>
            </a:r>
            <a:r>
              <a:rPr lang="nb-NO" b="1" dirty="0" smtClean="0"/>
              <a:t>side 494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4178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3107364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3" y="0"/>
            <a:ext cx="3107364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9" y="0"/>
            <a:ext cx="3107364" cy="54867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647564" y="558924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25.10 </a:t>
            </a:r>
            <a:r>
              <a:rPr lang="nb-NO" dirty="0"/>
              <a:t>Diagram </a:t>
            </a:r>
            <a:r>
              <a:rPr lang="nb-NO" dirty="0" smtClean="0"/>
              <a:t>for </a:t>
            </a:r>
            <a:r>
              <a:rPr lang="nb-NO" dirty="0" err="1" smtClean="0"/>
              <a:t>metodeboksen</a:t>
            </a:r>
            <a:r>
              <a:rPr lang="nb-NO" dirty="0" smtClean="0"/>
              <a:t> for konfidensintervall i regresjon</a:t>
            </a:r>
            <a:endParaRPr lang="nb-NO" baseline="-25000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73" y="692696"/>
            <a:ext cx="4665254" cy="474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56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3107364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3" y="0"/>
            <a:ext cx="3107364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9" y="0"/>
            <a:ext cx="3107364" cy="548678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832" y="1124743"/>
            <a:ext cx="4294336" cy="4320481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899593" y="5805264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 dirty="0"/>
              <a:t>Figur </a:t>
            </a:r>
            <a:r>
              <a:rPr lang="nb-NO" b="1" dirty="0" smtClean="0"/>
              <a:t>side 498 (øverst)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0618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3107364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3" y="0"/>
            <a:ext cx="3107364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9" y="0"/>
            <a:ext cx="3107364" cy="54867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1247866"/>
            <a:ext cx="6840760" cy="3981334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899593" y="5805264"/>
            <a:ext cx="734481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 dirty="0"/>
              <a:t>Figur </a:t>
            </a:r>
            <a:r>
              <a:rPr lang="nb-NO" b="1" dirty="0" smtClean="0"/>
              <a:t>side 498 (nederst)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9788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3107364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3" y="0"/>
            <a:ext cx="3107364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9" y="0"/>
            <a:ext cx="3107364" cy="54867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647564" y="558924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25.12 </a:t>
            </a:r>
            <a:r>
              <a:rPr lang="nb-NO" dirty="0"/>
              <a:t>Til venstre er </a:t>
            </a:r>
            <a:r>
              <a:rPr lang="nb-NO" dirty="0" err="1" smtClean="0"/>
              <a:t>residualene</a:t>
            </a:r>
            <a:r>
              <a:rPr lang="nb-NO" dirty="0" smtClean="0"/>
              <a:t> små</a:t>
            </a:r>
            <a:r>
              <a:rPr lang="nb-NO" dirty="0"/>
              <a:t>, og </a:t>
            </a:r>
            <a:r>
              <a:rPr lang="nb-NO" i="1" dirty="0"/>
              <a:t>s</a:t>
            </a:r>
            <a:r>
              <a:rPr lang="nb-NO" i="1" baseline="-25000" dirty="0"/>
              <a:t>e</a:t>
            </a:r>
            <a:r>
              <a:rPr lang="nb-NO" i="1" dirty="0"/>
              <a:t> </a:t>
            </a:r>
            <a:r>
              <a:rPr lang="nb-NO" dirty="0"/>
              <a:t>er liten. Til </a:t>
            </a:r>
            <a:r>
              <a:rPr lang="nb-NO" dirty="0" smtClean="0"/>
              <a:t>høyre er </a:t>
            </a:r>
            <a:r>
              <a:rPr lang="nb-NO" dirty="0"/>
              <a:t>regresjonsmodellen </a:t>
            </a:r>
            <a:r>
              <a:rPr lang="nb-NO" dirty="0" smtClean="0"/>
              <a:t>mindre presis</a:t>
            </a:r>
            <a:r>
              <a:rPr lang="nb-NO" dirty="0"/>
              <a:t>, med store </a:t>
            </a:r>
            <a:r>
              <a:rPr lang="nb-NO" dirty="0" err="1"/>
              <a:t>residualer</a:t>
            </a:r>
            <a:r>
              <a:rPr lang="nb-NO" dirty="0"/>
              <a:t> </a:t>
            </a:r>
            <a:r>
              <a:rPr lang="nb-NO" dirty="0" smtClean="0"/>
              <a:t>og stor </a:t>
            </a:r>
            <a:r>
              <a:rPr lang="nb-NO" i="1" dirty="0"/>
              <a:t>s</a:t>
            </a:r>
            <a:r>
              <a:rPr lang="nb-NO" i="1" baseline="-25000" dirty="0"/>
              <a:t>e</a:t>
            </a:r>
            <a:r>
              <a:rPr lang="nb-NO" dirty="0"/>
              <a:t>.</a:t>
            </a:r>
            <a:endParaRPr lang="nb-NO" baseline="-250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48" y="999678"/>
            <a:ext cx="5992304" cy="401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36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3107364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3" y="0"/>
            <a:ext cx="3107364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9" y="0"/>
            <a:ext cx="3107364" cy="54867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647564" y="558924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25.13 </a:t>
            </a:r>
            <a:r>
              <a:rPr lang="nb-NO" dirty="0"/>
              <a:t>95% prediksjonsintervall for </a:t>
            </a:r>
            <a:r>
              <a:rPr lang="nb-NO" i="1" dirty="0" err="1"/>
              <a:t>EUR</a:t>
            </a:r>
            <a:r>
              <a:rPr lang="nb-NO" baseline="-25000" dirty="0" err="1"/>
              <a:t>ny</a:t>
            </a:r>
            <a:r>
              <a:rPr lang="nb-NO" dirty="0"/>
              <a:t> = 9.1 i grønt</a:t>
            </a:r>
            <a:endParaRPr lang="nb-NO" baseline="-25000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49" y="999678"/>
            <a:ext cx="5538902" cy="406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2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3107364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3" y="0"/>
            <a:ext cx="3107364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9" y="0"/>
            <a:ext cx="3107364" cy="54867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647564" y="558924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25.14 </a:t>
            </a:r>
            <a:r>
              <a:rPr lang="nb-NO" dirty="0" smtClean="0"/>
              <a:t>Spredningsdiagram for </a:t>
            </a:r>
            <a:r>
              <a:rPr lang="nb-NO" dirty="0"/>
              <a:t>analytikerens utvalg</a:t>
            </a:r>
            <a:endParaRPr lang="nb-NO" baseline="-250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771" y="892260"/>
            <a:ext cx="4490458" cy="440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31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3107364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3" y="0"/>
            <a:ext cx="3107364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9" y="0"/>
            <a:ext cx="3107364" cy="54867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647564" y="558924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25.15 </a:t>
            </a:r>
            <a:r>
              <a:rPr lang="nb-NO" dirty="0"/>
              <a:t>Verken </a:t>
            </a:r>
            <a:r>
              <a:rPr lang="nb-NO" i="1" dirty="0"/>
              <a:t>x </a:t>
            </a:r>
            <a:r>
              <a:rPr lang="nb-NO" dirty="0"/>
              <a:t>eller </a:t>
            </a:r>
            <a:r>
              <a:rPr lang="nb-NO" i="1" dirty="0"/>
              <a:t>y </a:t>
            </a:r>
            <a:r>
              <a:rPr lang="nb-NO" dirty="0"/>
              <a:t>er nær normalfordelte</a:t>
            </a:r>
            <a:endParaRPr lang="nb-NO" baseline="-25000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47" y="1124744"/>
            <a:ext cx="7034705" cy="373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35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3107364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3" y="0"/>
            <a:ext cx="3107364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9" y="0"/>
            <a:ext cx="3107364" cy="548678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690" y="1988840"/>
            <a:ext cx="6760464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98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3107364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3" y="0"/>
            <a:ext cx="3107364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9" y="0"/>
            <a:ext cx="3107364" cy="54867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647564" y="558924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25.16 </a:t>
            </a:r>
            <a:r>
              <a:rPr lang="nb-NO" dirty="0"/>
              <a:t>QQ-plott for </a:t>
            </a:r>
            <a:r>
              <a:rPr lang="nb-NO" i="1" dirty="0"/>
              <a:t>y</a:t>
            </a:r>
            <a:endParaRPr lang="nb-NO" baseline="-250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698" y="745564"/>
            <a:ext cx="4458604" cy="460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46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3107364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3" y="0"/>
            <a:ext cx="3107364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9" y="0"/>
            <a:ext cx="3107364" cy="54867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647564" y="558924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25.17 </a:t>
            </a:r>
            <a:r>
              <a:rPr lang="nb-NO" dirty="0" err="1"/>
              <a:t>Residualene</a:t>
            </a:r>
            <a:r>
              <a:rPr lang="nb-NO" dirty="0"/>
              <a:t> er nær normalfordelte</a:t>
            </a:r>
            <a:endParaRPr lang="nb-NO" baseline="-250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46" y="1124744"/>
            <a:ext cx="7034705" cy="373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55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3107364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3" y="0"/>
            <a:ext cx="3107364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9" y="0"/>
            <a:ext cx="3107364" cy="54867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647564" y="558924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25.18 </a:t>
            </a:r>
            <a:r>
              <a:rPr lang="nb-NO" dirty="0"/>
              <a:t>Residualdiagram</a:t>
            </a:r>
            <a:endParaRPr lang="nb-NO" baseline="-25000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698" y="745564"/>
            <a:ext cx="4458604" cy="454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83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3107364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3" y="0"/>
            <a:ext cx="3107364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9" y="0"/>
            <a:ext cx="3107364" cy="54867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6760464" cy="218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14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3107364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3" y="0"/>
            <a:ext cx="3107364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9" y="0"/>
            <a:ext cx="3107364" cy="54867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647564" y="558924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26.1 </a:t>
            </a:r>
            <a:r>
              <a:rPr lang="nb-NO" i="1" dirty="0"/>
              <a:t>p</a:t>
            </a:r>
            <a:r>
              <a:rPr lang="nb-NO" dirty="0"/>
              <a:t>-verdien er arealet i høyre hale fra testobservatoren. </a:t>
            </a:r>
            <a:r>
              <a:rPr lang="nb-NO" dirty="0" smtClean="0"/>
              <a:t>Dette er </a:t>
            </a:r>
            <a:r>
              <a:rPr lang="nb-NO" dirty="0"/>
              <a:t>nesten ikke synlig siden </a:t>
            </a:r>
            <a:r>
              <a:rPr lang="nb-NO" i="1" dirty="0"/>
              <a:t>p</a:t>
            </a:r>
            <a:r>
              <a:rPr lang="nb-NO" dirty="0"/>
              <a:t>-verdien er så lav: 0.0124.</a:t>
            </a:r>
            <a:endParaRPr lang="nb-NO" baseline="-250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81" y="1972957"/>
            <a:ext cx="8105637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12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3107364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3" y="0"/>
            <a:ext cx="3107364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9" y="0"/>
            <a:ext cx="3107364" cy="54867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647564" y="558924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26.2 </a:t>
            </a:r>
            <a:r>
              <a:rPr lang="nb-NO" dirty="0" smtClean="0"/>
              <a:t>Testobservatoren </a:t>
            </a:r>
            <a:r>
              <a:rPr lang="el-GR" i="1" dirty="0" smtClean="0"/>
              <a:t>χ </a:t>
            </a:r>
            <a:r>
              <a:rPr lang="el-GR" baseline="30000" dirty="0"/>
              <a:t>2</a:t>
            </a:r>
            <a:r>
              <a:rPr lang="el-GR" dirty="0"/>
              <a:t> = 5.92 </a:t>
            </a:r>
            <a:r>
              <a:rPr lang="nb-NO" dirty="0"/>
              <a:t>er ikke i det </a:t>
            </a:r>
            <a:r>
              <a:rPr lang="nb-NO" dirty="0" smtClean="0"/>
              <a:t>kritiske området</a:t>
            </a:r>
            <a:r>
              <a:rPr lang="nb-NO" dirty="0"/>
              <a:t>: Behold </a:t>
            </a:r>
            <a:r>
              <a:rPr lang="nb-NO" i="1" dirty="0"/>
              <a:t>H</a:t>
            </a:r>
            <a:r>
              <a:rPr lang="nb-NO" baseline="-25000" dirty="0"/>
              <a:t>0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87" y="1268760"/>
            <a:ext cx="4432826" cy="324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53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3107364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3" y="0"/>
            <a:ext cx="3107364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9" y="0"/>
            <a:ext cx="3107364" cy="54867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323528" y="508518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Figur </a:t>
            </a:r>
            <a:r>
              <a:rPr lang="nb-NO" b="1" dirty="0" smtClean="0"/>
              <a:t>25.1 </a:t>
            </a:r>
            <a:r>
              <a:rPr lang="nb-NO" dirty="0"/>
              <a:t>Sammenheng </a:t>
            </a:r>
            <a:r>
              <a:rPr lang="nb-NO" dirty="0" smtClean="0"/>
              <a:t>mellom inntekt </a:t>
            </a:r>
            <a:r>
              <a:rPr lang="nb-NO" dirty="0"/>
              <a:t>i millioner NOK (</a:t>
            </a:r>
            <a:r>
              <a:rPr lang="nb-NO" i="1" dirty="0"/>
              <a:t>y</a:t>
            </a:r>
            <a:r>
              <a:rPr lang="nb-NO" dirty="0"/>
              <a:t>) og </a:t>
            </a:r>
            <a:r>
              <a:rPr lang="nb-NO" dirty="0" smtClean="0"/>
              <a:t>antall års </a:t>
            </a:r>
            <a:r>
              <a:rPr lang="nb-NO" dirty="0"/>
              <a:t>utdanning (</a:t>
            </a:r>
            <a:r>
              <a:rPr lang="nb-NO" i="1" dirty="0"/>
              <a:t>x</a:t>
            </a:r>
            <a:r>
              <a:rPr lang="nb-NO" dirty="0"/>
              <a:t>) utover grunnskolen</a:t>
            </a:r>
            <a:r>
              <a:rPr lang="nb-NO" dirty="0" smtClean="0"/>
              <a:t>. I </a:t>
            </a:r>
            <a:r>
              <a:rPr lang="nb-NO" dirty="0"/>
              <a:t>denne populasjonen er </a:t>
            </a:r>
            <a:r>
              <a:rPr lang="nb-NO" i="1" dirty="0"/>
              <a:t>ß</a:t>
            </a:r>
            <a:r>
              <a:rPr lang="nb-NO" baseline="-25000" dirty="0"/>
              <a:t>0</a:t>
            </a:r>
            <a:r>
              <a:rPr lang="nb-NO" dirty="0"/>
              <a:t> </a:t>
            </a:r>
            <a:r>
              <a:rPr lang="nb-NO" dirty="0" smtClean="0"/>
              <a:t>= 0.4 </a:t>
            </a:r>
            <a:r>
              <a:rPr lang="nb-NO" dirty="0"/>
              <a:t>og </a:t>
            </a:r>
            <a:r>
              <a:rPr lang="nb-NO" i="1" dirty="0"/>
              <a:t>ß</a:t>
            </a:r>
            <a:r>
              <a:rPr lang="nb-NO" baseline="-25000" dirty="0"/>
              <a:t>1</a:t>
            </a:r>
            <a:r>
              <a:rPr lang="nb-NO" dirty="0"/>
              <a:t> = 0.05. For </a:t>
            </a:r>
            <a:r>
              <a:rPr lang="nb-NO" i="1" dirty="0"/>
              <a:t>x </a:t>
            </a:r>
            <a:r>
              <a:rPr lang="nb-NO" dirty="0"/>
              <a:t>= 2, 4 og </a:t>
            </a:r>
            <a:r>
              <a:rPr lang="nb-NO" i="1" dirty="0"/>
              <a:t>x </a:t>
            </a:r>
            <a:r>
              <a:rPr lang="nb-NO" dirty="0" smtClean="0"/>
              <a:t>= 6 </a:t>
            </a:r>
            <a:r>
              <a:rPr lang="nb-NO" dirty="0"/>
              <a:t>har vi tegnet inn den </a:t>
            </a:r>
            <a:r>
              <a:rPr lang="nb-NO" dirty="0" smtClean="0"/>
              <a:t>normalfordelte tetthetskurven </a:t>
            </a:r>
            <a:r>
              <a:rPr lang="nb-NO" dirty="0"/>
              <a:t>for </a:t>
            </a:r>
            <a:r>
              <a:rPr lang="nb-NO" i="1" dirty="0"/>
              <a:t>y</a:t>
            </a:r>
            <a:r>
              <a:rPr lang="nb-NO" dirty="0" smtClean="0"/>
              <a:t>. Gjennomsnittet </a:t>
            </a:r>
            <a:r>
              <a:rPr lang="nb-NO" dirty="0"/>
              <a:t>til </a:t>
            </a:r>
            <a:r>
              <a:rPr lang="nb-NO" i="1" dirty="0"/>
              <a:t>y </a:t>
            </a:r>
            <a:r>
              <a:rPr lang="nb-NO" dirty="0"/>
              <a:t>flytter </a:t>
            </a:r>
            <a:r>
              <a:rPr lang="nb-NO" dirty="0" smtClean="0"/>
              <a:t>seg lineært </a:t>
            </a:r>
            <a:r>
              <a:rPr lang="nb-NO" dirty="0"/>
              <a:t>som </a:t>
            </a:r>
            <a:r>
              <a:rPr lang="el-GR" i="1" dirty="0"/>
              <a:t>μ</a:t>
            </a:r>
            <a:r>
              <a:rPr lang="nb-NO" i="1" baseline="-25000" dirty="0" err="1"/>
              <a:t>y</a:t>
            </a:r>
            <a:r>
              <a:rPr lang="nb-NO" baseline="-25000" dirty="0" err="1"/>
              <a:t>|</a:t>
            </a:r>
            <a:r>
              <a:rPr lang="nb-NO" i="1" baseline="-25000" dirty="0" err="1"/>
              <a:t>x</a:t>
            </a:r>
            <a:r>
              <a:rPr lang="nb-NO" i="1" dirty="0"/>
              <a:t> </a:t>
            </a:r>
            <a:r>
              <a:rPr lang="nb-NO" dirty="0"/>
              <a:t>= 0.4 + 0.05 · </a:t>
            </a:r>
            <a:r>
              <a:rPr lang="nb-NO" i="1" dirty="0"/>
              <a:t>x</a:t>
            </a:r>
            <a:r>
              <a:rPr lang="nb-NO" dirty="0"/>
              <a:t>, </a:t>
            </a:r>
            <a:r>
              <a:rPr lang="nb-NO" dirty="0" smtClean="0"/>
              <a:t>og spredningen </a:t>
            </a:r>
            <a:r>
              <a:rPr lang="nb-NO" dirty="0"/>
              <a:t>er den samme for </a:t>
            </a:r>
            <a:r>
              <a:rPr lang="nb-NO" dirty="0" smtClean="0"/>
              <a:t>alle </a:t>
            </a:r>
            <a:r>
              <a:rPr lang="nb-NO" i="1" dirty="0" smtClean="0"/>
              <a:t>x</a:t>
            </a:r>
            <a:r>
              <a:rPr lang="nb-NO" dirty="0" smtClean="0"/>
              <a:t>-verdier</a:t>
            </a:r>
            <a:r>
              <a:rPr lang="nb-NO" dirty="0"/>
              <a:t>.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17" y="764704"/>
            <a:ext cx="4897566" cy="413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56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3107364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3" y="0"/>
            <a:ext cx="3107364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9" y="0"/>
            <a:ext cx="3107364" cy="54867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647564" y="5085184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25.2 </a:t>
            </a:r>
            <a:r>
              <a:rPr lang="nb-NO" dirty="0"/>
              <a:t>For </a:t>
            </a:r>
            <a:r>
              <a:rPr lang="nb-NO" i="1" dirty="0"/>
              <a:t>x </a:t>
            </a:r>
            <a:r>
              <a:rPr lang="nb-NO" dirty="0"/>
              <a:t>= 2, 4 og </a:t>
            </a:r>
            <a:r>
              <a:rPr lang="nb-NO" i="1" dirty="0"/>
              <a:t>x </a:t>
            </a:r>
            <a:r>
              <a:rPr lang="nb-NO" dirty="0"/>
              <a:t>= 6 (år</a:t>
            </a:r>
            <a:r>
              <a:rPr lang="nb-NO" dirty="0" smtClean="0"/>
              <a:t>) er </a:t>
            </a:r>
            <a:r>
              <a:rPr lang="nb-NO" i="1" dirty="0"/>
              <a:t>y </a:t>
            </a:r>
            <a:r>
              <a:rPr lang="nb-NO" dirty="0"/>
              <a:t>normalfordelt. Men </a:t>
            </a:r>
            <a:r>
              <a:rPr lang="nb-NO" dirty="0" smtClean="0"/>
              <a:t>standardavviket </a:t>
            </a:r>
            <a:r>
              <a:rPr lang="nb-NO" i="1" dirty="0" err="1" smtClean="0"/>
              <a:t>σ</a:t>
            </a:r>
            <a:r>
              <a:rPr lang="nb-NO" i="1" baseline="-25000" dirty="0" err="1" smtClean="0"/>
              <a:t>ε</a:t>
            </a:r>
            <a:r>
              <a:rPr lang="nb-NO" i="1" dirty="0" smtClean="0"/>
              <a:t> </a:t>
            </a:r>
            <a:r>
              <a:rPr lang="nb-NO" dirty="0"/>
              <a:t>til </a:t>
            </a:r>
            <a:r>
              <a:rPr lang="nb-NO" i="1" dirty="0"/>
              <a:t>y </a:t>
            </a:r>
            <a:r>
              <a:rPr lang="nb-NO" dirty="0"/>
              <a:t>øker når </a:t>
            </a:r>
            <a:r>
              <a:rPr lang="nb-NO" i="1" dirty="0"/>
              <a:t>x </a:t>
            </a:r>
            <a:r>
              <a:rPr lang="nb-NO" dirty="0"/>
              <a:t>øker</a:t>
            </a:r>
            <a:r>
              <a:rPr lang="nb-NO" dirty="0" smtClean="0"/>
              <a:t>. Antagelsen </a:t>
            </a:r>
            <a:r>
              <a:rPr lang="nb-NO" dirty="0"/>
              <a:t>om </a:t>
            </a:r>
            <a:r>
              <a:rPr lang="nb-NO" dirty="0" err="1" smtClean="0"/>
              <a:t>homoskedastisitet</a:t>
            </a:r>
            <a:r>
              <a:rPr lang="nb-NO" dirty="0" smtClean="0"/>
              <a:t> er </a:t>
            </a:r>
            <a:r>
              <a:rPr lang="nb-NO" dirty="0"/>
              <a:t>brutt, og vi har </a:t>
            </a:r>
            <a:r>
              <a:rPr lang="nb-NO" dirty="0" err="1" smtClean="0"/>
              <a:t>heteroskedastiske</a:t>
            </a:r>
            <a:r>
              <a:rPr lang="nb-NO" dirty="0" smtClean="0"/>
              <a:t> feilledd</a:t>
            </a:r>
            <a:r>
              <a:rPr lang="nb-NO" dirty="0"/>
              <a:t>.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17" y="764704"/>
            <a:ext cx="4897566" cy="413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42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3107364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3" y="0"/>
            <a:ext cx="3107364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9" y="0"/>
            <a:ext cx="3107364" cy="54867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647564" y="558924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25.3 </a:t>
            </a:r>
            <a:r>
              <a:rPr lang="nb-NO" dirty="0"/>
              <a:t>Spredningsdiagram med </a:t>
            </a:r>
            <a:r>
              <a:rPr lang="nb-NO" dirty="0" err="1"/>
              <a:t>homoskedastisitet</a:t>
            </a:r>
            <a:r>
              <a:rPr lang="nb-NO" dirty="0"/>
              <a:t>. Den enkle </a:t>
            </a:r>
            <a:r>
              <a:rPr lang="nb-NO" dirty="0" smtClean="0"/>
              <a:t>lineære regresjonsmodellen </a:t>
            </a:r>
            <a:r>
              <a:rPr lang="nb-NO" dirty="0"/>
              <a:t>kan brukes.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742" y="836712"/>
            <a:ext cx="4366516" cy="453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54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3107364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3" y="0"/>
            <a:ext cx="3107364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9" y="0"/>
            <a:ext cx="3107364" cy="54867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647564" y="558924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25.4 </a:t>
            </a:r>
            <a:r>
              <a:rPr lang="nb-NO" dirty="0"/>
              <a:t>Spredningsdiagram med </a:t>
            </a:r>
            <a:r>
              <a:rPr lang="nb-NO" dirty="0" err="1"/>
              <a:t>heteroskedastisitet</a:t>
            </a:r>
            <a:r>
              <a:rPr lang="nb-NO" dirty="0"/>
              <a:t>. Den enkle </a:t>
            </a:r>
            <a:r>
              <a:rPr lang="nb-NO" dirty="0" smtClean="0"/>
              <a:t>lineære regresjonsmodellen </a:t>
            </a:r>
            <a:r>
              <a:rPr lang="nb-NO" dirty="0"/>
              <a:t>kan ikke brukes på grunn av </a:t>
            </a:r>
            <a:r>
              <a:rPr lang="nb-NO" dirty="0" err="1"/>
              <a:t>heteroskedastiske</a:t>
            </a:r>
            <a:r>
              <a:rPr lang="nb-NO" dirty="0"/>
              <a:t> feilledd.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742" y="836712"/>
            <a:ext cx="4366516" cy="451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37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3107364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3" y="0"/>
            <a:ext cx="3107364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9" y="0"/>
            <a:ext cx="3107364" cy="54867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647564" y="558924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25.5 </a:t>
            </a:r>
            <a:r>
              <a:rPr lang="nb-NO" dirty="0"/>
              <a:t>Spredningsdiagram med ikke-lineær trend. Den enkle </a:t>
            </a:r>
            <a:r>
              <a:rPr lang="nb-NO" dirty="0" smtClean="0"/>
              <a:t>lineære regresjonsmodellen </a:t>
            </a:r>
            <a:r>
              <a:rPr lang="nb-NO" dirty="0"/>
              <a:t>kan ikke brukes på grunn av ikke-linearitet.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31" y="836712"/>
            <a:ext cx="4703538" cy="455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3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3107364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3" y="0"/>
            <a:ext cx="3107364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9" y="0"/>
            <a:ext cx="3107364" cy="54867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647564" y="558924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25.6 </a:t>
            </a:r>
            <a:r>
              <a:rPr lang="nb-NO" dirty="0"/>
              <a:t>Utvalgsfordelingen til </a:t>
            </a:r>
            <a:r>
              <a:rPr lang="nb-NO" i="1" dirty="0"/>
              <a:t>b</a:t>
            </a:r>
            <a:r>
              <a:rPr lang="nb-NO" baseline="-25000" dirty="0"/>
              <a:t>1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98" y="1628800"/>
            <a:ext cx="4639004" cy="291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86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78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3107364" cy="5486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3" y="0"/>
            <a:ext cx="3107364" cy="5486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9" y="0"/>
            <a:ext cx="3107364" cy="54867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647564" y="558924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25.7 </a:t>
            </a:r>
            <a:r>
              <a:rPr lang="nb-NO" dirty="0"/>
              <a:t>Sammenheng mellom score på kartleggingsprøven og </a:t>
            </a:r>
            <a:r>
              <a:rPr lang="nb-NO" dirty="0" smtClean="0"/>
              <a:t>score til </a:t>
            </a:r>
            <a:r>
              <a:rPr lang="nb-NO" dirty="0"/>
              <a:t>eksamen</a:t>
            </a:r>
            <a:endParaRPr lang="nb-NO" baseline="-25000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538" y="908720"/>
            <a:ext cx="5416924" cy="433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08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5145</TotalTime>
  <Words>380</Words>
  <Application>Microsoft Office PowerPoint</Application>
  <PresentationFormat>Skjermfremvisning (4:3)</PresentationFormat>
  <Paragraphs>22</Paragraphs>
  <Slides>25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Ove</dc:creator>
  <cp:lastModifiedBy>Johansen, Christopher</cp:lastModifiedBy>
  <cp:revision>88</cp:revision>
  <dcterms:created xsi:type="dcterms:W3CDTF">2017-10-17T08:33:27Z</dcterms:created>
  <dcterms:modified xsi:type="dcterms:W3CDTF">2018-03-01T09:01:42Z</dcterms:modified>
</cp:coreProperties>
</file>